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425" r:id="rId6"/>
    <p:sldId id="426" r:id="rId7"/>
    <p:sldId id="427" r:id="rId8"/>
    <p:sldId id="428" r:id="rId9"/>
    <p:sldId id="429" r:id="rId10"/>
    <p:sldId id="430" r:id="rId11"/>
    <p:sldId id="435" r:id="rId12"/>
  </p:sldIdLst>
  <p:sldSz cx="9144000" cy="5143500" type="screen16x9"/>
  <p:notesSz cx="6735763" cy="9866313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4"/>
    <p:restoredTop sz="94704"/>
  </p:normalViewPr>
  <p:slideViewPr>
    <p:cSldViewPr snapToGrid="0" snapToObjects="1">
      <p:cViewPr varScale="1">
        <p:scale>
          <a:sx n="118" d="100"/>
          <a:sy n="118" d="100"/>
        </p:scale>
        <p:origin x="96" y="653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298E3-1063-524F-AFE0-D36B4E970A28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51669-AFB7-5F45-813F-D24F469D52D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721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27447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 dirty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05325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Placeholder 3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98832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Placeholder 3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78693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laceholder 3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0452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laceholder 3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81084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laceholder 3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249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1729186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8284459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54376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191991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955086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4606978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488530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442134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4907464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9323286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298379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00D3-893B-E54A-BB7E-DF46C649B3CB}" type="datetimeFigureOut">
              <a:rPr lang="da-DK" smtClean="0"/>
              <a:pPr/>
              <a:t>17-04-2024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53CEC-569D-A44D-B17B-21C149D8605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232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boks 4"/>
          <p:cNvSpPr txBox="1">
            <a:spLocks noChangeArrowheads="1"/>
          </p:cNvSpPr>
          <p:nvPr/>
        </p:nvSpPr>
        <p:spPr bwMode="auto">
          <a:xfrm>
            <a:off x="1014414" y="409576"/>
            <a:ext cx="7050087" cy="211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>
              <a:lnSpc>
                <a:spcPts val="7600"/>
              </a:lnSpc>
            </a:pPr>
            <a:r>
              <a:rPr lang="da-DK" sz="7600" dirty="0">
                <a:latin typeface="Arial Black" pitchFamily="34" charset="0"/>
              </a:rPr>
              <a:t>Årsrapport</a:t>
            </a:r>
          </a:p>
        </p:txBody>
      </p:sp>
      <p:sp>
        <p:nvSpPr>
          <p:cNvPr id="9" name="Tekstboks 8"/>
          <p:cNvSpPr txBox="1"/>
          <p:nvPr/>
        </p:nvSpPr>
        <p:spPr>
          <a:xfrm>
            <a:off x="900114" y="1314450"/>
            <a:ext cx="7293283" cy="2688770"/>
          </a:xfrm>
          <a:prstGeom prst="rect">
            <a:avLst/>
          </a:prstGeom>
          <a:noFill/>
          <a:effectLst>
            <a:outerShdw blurRad="190500" dist="190500" dir="2700000">
              <a:srgbClr val="000000">
                <a:alpha val="50000"/>
              </a:srgbClr>
            </a:outerShdw>
          </a:effectLst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1500" dirty="0">
                <a:solidFill>
                  <a:srgbClr val="00317C"/>
                </a:solidFill>
                <a:latin typeface="Arial Black"/>
                <a:ea typeface="+mn-ea"/>
                <a:cs typeface="+mn-cs"/>
              </a:rPr>
              <a:t>2023</a:t>
            </a:r>
          </a:p>
        </p:txBody>
      </p:sp>
      <p:cxnSp>
        <p:nvCxnSpPr>
          <p:cNvPr id="12" name="Lige forbindelse 11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96177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02236"/>
              </p:ext>
            </p:extLst>
          </p:nvPr>
        </p:nvGraphicFramePr>
        <p:xfrm>
          <a:off x="579439" y="82779"/>
          <a:ext cx="7891461" cy="3616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Driftsindtægter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2023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2022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Medlemskontingenter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2.180.884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2.126.199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Præmierabat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8.176.166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7.550.145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30787731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Tryg skadesbehandling og provision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11.954.372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11.585.729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3601651831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Provision Tryg Erhverv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620.649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960.325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42778356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Administrationstilskud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96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1.785.232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Provision TopDanmark</a:t>
                      </a:r>
                    </a:p>
                  </a:txBody>
                  <a:tcPr marT="34290" marB="34290"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1.063</a:t>
                      </a:r>
                    </a:p>
                  </a:txBody>
                  <a:tcPr marT="34290" marB="34290"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Driftsindtægter i alt</a:t>
                      </a: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22.932.167</a:t>
                      </a: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24.008.693</a:t>
                      </a: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8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 driftsindtægter</a:t>
                      </a:r>
                    </a:p>
                  </a:txBody>
                  <a:tcPr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latin typeface="Arial"/>
                          <a:cs typeface="Arial"/>
                        </a:rPr>
                        <a:t>754.912</a:t>
                      </a:r>
                    </a:p>
                  </a:txBody>
                  <a:tcPr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492.775</a:t>
                      </a:r>
                    </a:p>
                  </a:txBody>
                  <a:tcPr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3441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Finansielle indtægter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Kursgevinst Tryg </a:t>
                      </a:r>
                      <a:r>
                        <a:rPr lang="da-DK" sz="1200" b="1" i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invest</a:t>
                      </a:r>
                      <a:endParaRPr lang="da-DK" sz="12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/>
                          <a:cs typeface="Arial"/>
                        </a:rPr>
                        <a:t>2.527.345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2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Finansielle indtægter i alt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2.527.345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Text Box 1061"/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RESULTATOPGØRELSE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FOR ÅRET 2023</a:t>
            </a:r>
          </a:p>
        </p:txBody>
      </p:sp>
      <p:cxnSp>
        <p:nvCxnSpPr>
          <p:cNvPr id="8" name="Lige forbindelse 7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51879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015510"/>
              </p:ext>
            </p:extLst>
          </p:nvPr>
        </p:nvGraphicFramePr>
        <p:xfrm>
          <a:off x="600074" y="201216"/>
          <a:ext cx="7877969" cy="4203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4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Eksterne</a:t>
                      </a:r>
                      <a:r>
                        <a:rPr lang="da-DK" sz="1200" baseline="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 omkostninger</a:t>
                      </a:r>
                      <a:endParaRPr lang="da-DK" sz="1200" dirty="0">
                        <a:solidFill>
                          <a:srgbClr val="00237C"/>
                        </a:solidFill>
                        <a:latin typeface="Arial Black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2023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2022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Ejendommens drift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370.485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374.841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Administrationsomkostninger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4.828.343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4.348.188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Salgsfremmende</a:t>
                      </a:r>
                      <a:r>
                        <a:rPr lang="da-DK" sz="1200" b="1" i="0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omkostninger</a:t>
                      </a:r>
                      <a:endParaRPr lang="da-DK" sz="12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3.092.695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3.047.175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Autodrift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223.292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242.816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 pitchFamily="34" charset="0"/>
                        </a:rPr>
                        <a:t>Eksterne omkostninger i alt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8.514.815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 Black"/>
                        </a:rPr>
                        <a:t>8.013.020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Personale</a:t>
                      </a:r>
                      <a:r>
                        <a:rPr lang="da-DK" sz="1200" b="1" i="0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omkostninger</a:t>
                      </a:r>
                      <a:endParaRPr lang="da-DK" sz="12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20.597.216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18.287.571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Af- og nedskrivninger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189.134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1.857.210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Finansielle</a:t>
                      </a:r>
                      <a:r>
                        <a:rPr lang="da-DK" sz="1200" baseline="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 omkostninger</a:t>
                      </a:r>
                      <a:endParaRPr lang="da-DK" sz="1200" dirty="0">
                        <a:solidFill>
                          <a:srgbClr val="00237C"/>
                        </a:solidFill>
                        <a:latin typeface="Arial Black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Pengeinstitut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endParaRPr lang="da-DK" sz="12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447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Black"/>
                        <a:ea typeface="+mn-ea"/>
                        <a:cs typeface="Arial"/>
                      </a:endParaRP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26.717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Kreditorer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Rentetillæg selskabsskat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3.613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8.841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Nedskrivning af finansielle aktiver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Realisereret / urealiseret tab værdipapir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4.047.332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952.668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3.250.988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 panose="020B0A04020102020204" pitchFamily="34" charset="0"/>
                          <a:cs typeface="Arial"/>
                        </a:rPr>
                        <a:t>Finansielle omkostninger i alt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 panose="020B0A04020102020204" pitchFamily="34" charset="0"/>
                          <a:cs typeface="Arial"/>
                        </a:rPr>
                        <a:t>4.047.779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ea typeface="+mn-ea"/>
                          <a:cs typeface="Arial"/>
                        </a:rPr>
                        <a:t>4.242.827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000">
                <a:tc>
                  <a:txBody>
                    <a:bodyPr/>
                    <a:lstStyle/>
                    <a:p>
                      <a:endParaRPr lang="da-DK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8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800" b="1" i="0" dirty="0">
                        <a:solidFill>
                          <a:srgbClr val="B7B7B7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Box 1061"/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RESULTATOPGØRELSE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FOR ÅRET 2023</a:t>
            </a:r>
          </a:p>
        </p:txBody>
      </p:sp>
      <p:pic>
        <p:nvPicPr>
          <p:cNvPr id="7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0767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509014"/>
              </p:ext>
            </p:extLst>
          </p:nvPr>
        </p:nvGraphicFramePr>
        <p:xfrm>
          <a:off x="579439" y="844022"/>
          <a:ext cx="7891461" cy="1851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73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Udlodning reservefond Tryg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9.000.000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Resultat før skat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-7.134.550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1.100.840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521897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Skat af årets</a:t>
                      </a:r>
                      <a:r>
                        <a:rPr lang="da-DK" sz="1200" baseline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 resultat</a:t>
                      </a:r>
                      <a:endParaRPr lang="da-DK" sz="1200" dirty="0">
                        <a:solidFill>
                          <a:srgbClr val="0A387A"/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8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latin typeface="Arial"/>
                          <a:cs typeface="Arial"/>
                        </a:rPr>
                        <a:t>Skat af årets resultat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endParaRPr lang="da-DK" sz="1200" dirty="0"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280"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ÅRETS RESULTAT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-7.134.550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1.100.840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Box 1061"/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RESULTATOPGØRELSE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FOR ÅRET 2023</a:t>
            </a:r>
          </a:p>
        </p:txBody>
      </p:sp>
      <p:pic>
        <p:nvPicPr>
          <p:cNvPr id="7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DFABFF5-FACA-4197-A869-427DFEDD6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895268"/>
              </p:ext>
            </p:extLst>
          </p:nvPr>
        </p:nvGraphicFramePr>
        <p:xfrm>
          <a:off x="579439" y="468430"/>
          <a:ext cx="7877969" cy="25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4270">
                  <a:extLst>
                    <a:ext uri="{9D8B030D-6E8A-4147-A177-3AD203B41FA5}">
                      <a16:colId xmlns:a16="http://schemas.microsoft.com/office/drawing/2014/main" val="1771736647"/>
                    </a:ext>
                  </a:extLst>
                </a:gridCol>
                <a:gridCol w="1470350">
                  <a:extLst>
                    <a:ext uri="{9D8B030D-6E8A-4147-A177-3AD203B41FA5}">
                      <a16:colId xmlns:a16="http://schemas.microsoft.com/office/drawing/2014/main" val="3330085128"/>
                    </a:ext>
                  </a:extLst>
                </a:gridCol>
                <a:gridCol w="1463349">
                  <a:extLst>
                    <a:ext uri="{9D8B030D-6E8A-4147-A177-3AD203B41FA5}">
                      <a16:colId xmlns:a16="http://schemas.microsoft.com/office/drawing/2014/main" val="237014274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>
                        <a:solidFill>
                          <a:srgbClr val="00237C"/>
                        </a:solidFill>
                        <a:latin typeface="Arial Black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2023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2022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240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78747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061"/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BALANCE PR.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31. DECEMBER 2023</a:t>
            </a:r>
          </a:p>
        </p:txBody>
      </p:sp>
      <p:cxnSp>
        <p:nvCxnSpPr>
          <p:cNvPr id="25" name="Lige forbindelse 24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el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00613"/>
              </p:ext>
            </p:extLst>
          </p:nvPr>
        </p:nvGraphicFramePr>
        <p:xfrm>
          <a:off x="579439" y="0"/>
          <a:ext cx="7891461" cy="4060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Aktiver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31.12.2023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31.12.2022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Grunde og bygninger </a:t>
                      </a:r>
                      <a:r>
                        <a:rPr lang="da-DK" sz="9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(Ejendom Odensevej 8A)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7.462.464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7.500.000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Andre anlæg, driftsmateriel og inventar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298.527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316.749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4333739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Indskud fælles</a:t>
                      </a:r>
                      <a:r>
                        <a:rPr lang="da-DK" sz="1200" b="1" i="0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reservefond Tryg</a:t>
                      </a:r>
                      <a:endParaRPr lang="da-DK" sz="12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4.047.332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050182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 pitchFamily="34" charset="0"/>
                        </a:rPr>
                        <a:t>Anlægs</a:t>
                      </a:r>
                      <a:r>
                        <a:rPr lang="da-DK" sz="1200" baseline="0" dirty="0">
                          <a:solidFill>
                            <a:srgbClr val="0A387A"/>
                          </a:solidFill>
                          <a:latin typeface="Arial Black" pitchFamily="34" charset="0"/>
                        </a:rPr>
                        <a:t>aktiver i alt</a:t>
                      </a:r>
                      <a:endParaRPr lang="da-DK" sz="1200" dirty="0">
                        <a:solidFill>
                          <a:srgbClr val="0A387A"/>
                        </a:solidFill>
                        <a:latin typeface="Arial Black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"/>
                          <a:cs typeface="Arial"/>
                        </a:rPr>
                        <a:t>7.760.991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11.864.081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4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4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400" dirty="0"/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Periodeafgrænsningsposter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294.046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375.047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Tilgodehavende kontingent og provision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4.552.291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4.198.886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705946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Andre tilgodehavender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290.051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186.349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Tilgodehavender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"/>
                          <a:cs typeface="Arial"/>
                        </a:rPr>
                        <a:t>5.136.388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4.760.282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400" dirty="0"/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Andre værdipapirer</a:t>
                      </a:r>
                      <a:r>
                        <a:rPr lang="da-DK" sz="1200" b="1" i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og kapitalandele</a:t>
                      </a:r>
                      <a:endParaRPr lang="da-DK" sz="12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67.664.456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65.222.314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28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Likvide beholdninger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3.551.052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8.304.756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741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 panose="020B0A04020102020204" pitchFamily="34" charset="0"/>
                          <a:cs typeface="Arial"/>
                        </a:rPr>
                        <a:t>Omsætningsaktiver i</a:t>
                      </a:r>
                      <a:r>
                        <a:rPr lang="da-DK" sz="1200" b="1" i="0" baseline="0" dirty="0">
                          <a:solidFill>
                            <a:srgbClr val="0A387A"/>
                          </a:solidFill>
                          <a:latin typeface="Arial Black" panose="020B0A04020102020204" pitchFamily="34" charset="0"/>
                          <a:cs typeface="Arial"/>
                        </a:rPr>
                        <a:t> alt</a:t>
                      </a:r>
                      <a:endParaRPr lang="da-DK" sz="1200" b="1" i="0" dirty="0">
                        <a:solidFill>
                          <a:srgbClr val="0A387A"/>
                        </a:solidFill>
                        <a:latin typeface="Arial Black" panose="020B0A04020102020204" pitchFamily="34" charset="0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"/>
                          <a:cs typeface="Arial"/>
                        </a:rPr>
                        <a:t>76.351.896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78.287.352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9406">
                <a:tc>
                  <a:txBody>
                    <a:bodyPr/>
                    <a:lstStyle/>
                    <a:p>
                      <a:endParaRPr lang="da-DK" sz="400" dirty="0">
                        <a:solidFill>
                          <a:schemeClr val="tx1"/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2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Aktiver i</a:t>
                      </a:r>
                      <a:r>
                        <a:rPr lang="da-DK" sz="1200" baseline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 alt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i="0" dirty="0">
                          <a:solidFill>
                            <a:srgbClr val="0A387A"/>
                          </a:solidFill>
                          <a:latin typeface="Arial"/>
                          <a:cs typeface="Arial"/>
                        </a:rPr>
                        <a:t>84.112.887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90.151.433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6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181683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061"/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BALANCE PR.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31. DECEMBER 2023</a:t>
            </a:r>
          </a:p>
        </p:txBody>
      </p:sp>
      <p:cxnSp>
        <p:nvCxnSpPr>
          <p:cNvPr id="25" name="Lige forbindelse 24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el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09639"/>
              </p:ext>
            </p:extLst>
          </p:nvPr>
        </p:nvGraphicFramePr>
        <p:xfrm>
          <a:off x="579439" y="483225"/>
          <a:ext cx="7891461" cy="163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Passiver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31.12.2023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31.12.2022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Overført resultat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81.676.291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88.810.841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Egenkapital i</a:t>
                      </a:r>
                      <a:r>
                        <a:rPr lang="da-DK" sz="1200" b="1" i="0" baseline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 alt</a:t>
                      </a:r>
                      <a:endParaRPr lang="da-DK" sz="1200" b="1" i="0" dirty="0">
                        <a:solidFill>
                          <a:srgbClr val="0A387A"/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81.676.291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88.810.841</a:t>
                      </a:r>
                    </a:p>
                    <a:p>
                      <a:pPr algn="r"/>
                      <a:endParaRPr lang="da-DK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Black"/>
                        <a:cs typeface="Arial Black"/>
                      </a:endParaRPr>
                    </a:p>
                    <a:p>
                      <a:pPr algn="r"/>
                      <a:endParaRPr lang="da-DK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Hensættelse til udskudt skat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6427399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dirty="0"/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dirty="0"/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dirty="0">
                        <a:solidFill>
                          <a:srgbClr val="B7B7B7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6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667B1F0B-3183-4B65-8821-EE46C1130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05787"/>
              </p:ext>
            </p:extLst>
          </p:nvPr>
        </p:nvGraphicFramePr>
        <p:xfrm>
          <a:off x="579438" y="2383198"/>
          <a:ext cx="7891461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4210831143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1770846663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17188965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endParaRPr lang="da-DK" sz="12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2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790289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Langfristede gældsforpligtelser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474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263575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Lige forbindelse 24"/>
          <p:cNvCxnSpPr/>
          <p:nvPr/>
        </p:nvCxnSpPr>
        <p:spPr>
          <a:xfrm>
            <a:off x="0" y="4299477"/>
            <a:ext cx="9144000" cy="0"/>
          </a:xfrm>
          <a:prstGeom prst="line">
            <a:avLst/>
          </a:prstGeom>
          <a:ln w="76200" cmpd="sng">
            <a:solidFill>
              <a:srgbClr val="0A38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lede 10" descr="FOMO logo Panto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1" y="4431506"/>
            <a:ext cx="1650999" cy="58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D4FC8BE-0057-4B84-B509-4590E0D2F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036902"/>
              </p:ext>
            </p:extLst>
          </p:nvPr>
        </p:nvGraphicFramePr>
        <p:xfrm>
          <a:off x="579438" y="791619"/>
          <a:ext cx="7891461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Leverandører af varer og tjenesteydelser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445.838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352.257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latin typeface="Arial"/>
                          <a:cs typeface="Arial"/>
                        </a:rPr>
                        <a:t>Selskabsskat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7534218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Anden gæld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"/>
                          <a:cs typeface="Arial"/>
                        </a:rPr>
                        <a:t>1.990.758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cs typeface="Arial"/>
                        </a:rPr>
                        <a:t>988.335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i="0" dirty="0">
                          <a:solidFill>
                            <a:srgbClr val="000000"/>
                          </a:solidFill>
                          <a:latin typeface="Arial Black"/>
                          <a:cs typeface="Arial Black"/>
                        </a:rPr>
                        <a:t>Kortfristede</a:t>
                      </a:r>
                      <a:r>
                        <a:rPr lang="da-DK" sz="1200" b="1" i="0" baseline="0" dirty="0">
                          <a:solidFill>
                            <a:srgbClr val="000000"/>
                          </a:solidFill>
                          <a:latin typeface="Arial Black"/>
                          <a:cs typeface="Arial Black"/>
                        </a:rPr>
                        <a:t> gældsforpligtelser</a:t>
                      </a:r>
                      <a:endParaRPr lang="da-DK" sz="1200" b="1" i="0" dirty="0">
                        <a:solidFill>
                          <a:srgbClr val="000000"/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latin typeface="Arial Black"/>
                          <a:cs typeface="Arial Black"/>
                        </a:rPr>
                        <a:t>2.436.596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1.340.592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4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Gælds- og hensatte forpligtelser i alt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i="0" dirty="0">
                          <a:latin typeface="Arial Black"/>
                          <a:cs typeface="Arial Black"/>
                        </a:rPr>
                        <a:t>2.436.596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1.340.592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da-DK" sz="1200" b="1" i="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1400" b="1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Passiver i</a:t>
                      </a:r>
                      <a:r>
                        <a:rPr lang="da-DK" sz="1200" b="1" i="0" baseline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 alt</a:t>
                      </a:r>
                      <a:endParaRPr lang="da-DK" sz="1200" b="1" i="0" dirty="0">
                        <a:solidFill>
                          <a:srgbClr val="0A387A"/>
                        </a:solidFill>
                        <a:latin typeface="Arial Black"/>
                        <a:cs typeface="Arial Black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rgbClr val="0A387A"/>
                          </a:solidFill>
                          <a:latin typeface="Arial Black"/>
                          <a:cs typeface="Arial Black"/>
                        </a:rPr>
                        <a:t>84.112.887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200" b="1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90.151.433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endParaRPr lang="da-DK" sz="400" b="1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a-DK" sz="400" b="1" i="0" dirty="0">
                        <a:solidFill>
                          <a:srgbClr val="B7B7B7"/>
                        </a:solidFill>
                        <a:latin typeface="Arial"/>
                        <a:cs typeface="Arial"/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A38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1061">
            <a:extLst>
              <a:ext uri="{FF2B5EF4-FFF2-40B4-BE49-F238E27FC236}">
                <a16:creationId xmlns:a16="http://schemas.microsoft.com/office/drawing/2014/main" id="{3F2E3EEE-82F3-44B1-A9DF-3906D329D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011" y="4431477"/>
            <a:ext cx="47429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BALANCE PR. </a:t>
            </a:r>
          </a:p>
          <a:p>
            <a:pPr algn="ctr"/>
            <a:r>
              <a:rPr lang="da-DK" sz="2400" dirty="0">
                <a:solidFill>
                  <a:srgbClr val="0A387A"/>
                </a:solidFill>
                <a:latin typeface="Arial Black" pitchFamily="34" charset="0"/>
              </a:rPr>
              <a:t>31. DECEMBER 2023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8249A9A-7333-4BEE-9B82-58954EC5C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00406"/>
              </p:ext>
            </p:extLst>
          </p:nvPr>
        </p:nvGraphicFramePr>
        <p:xfrm>
          <a:off x="579437" y="540159"/>
          <a:ext cx="7891461" cy="25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7762">
                  <a:extLst>
                    <a:ext uri="{9D8B030D-6E8A-4147-A177-3AD203B41FA5}">
                      <a16:colId xmlns:a16="http://schemas.microsoft.com/office/drawing/2014/main" val="274364181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1169982328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382935325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solidFill>
                            <a:srgbClr val="00237C"/>
                          </a:solidFill>
                          <a:latin typeface="Arial Black" pitchFamily="34" charset="0"/>
                        </a:rPr>
                        <a:t>Passiver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31.12.2023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Black"/>
                          <a:cs typeface="Arial Black"/>
                        </a:rPr>
                        <a:t>31.12.2022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3447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18858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4f9bdf-250a-49fd-9211-5e5acf214d1b">
      <Value>8</Value>
      <Value>22</Value>
    </TaxCatchAll>
    <ice4b73aaa5c45b2a741539642cf40d2 xmlns="434f9bdf-250a-49fd-9211-5e5acf214d1b">
      <Terms xmlns="http://schemas.microsoft.com/office/infopath/2007/PartnerControls">
        <TermInfo xmlns="http://schemas.microsoft.com/office/infopath/2007/PartnerControls">
          <TermName xmlns="http://schemas.microsoft.com/office/infopath/2007/PartnerControls">Årsregnskab, skattebilag og protokol</TermName>
          <TermId xmlns="http://schemas.microsoft.com/office/infopath/2007/PartnerControls">dcca77f5-9c14-4aa5-a085-1e78e29b1bfa</TermId>
        </TermInfo>
      </Terms>
    </ice4b73aaa5c45b2a741539642cf40d2>
    <k7913c702e014fddaf1908da428f2c07 xmlns="434f9bdf-250a-49fd-9211-5e5acf214d1b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2023</TermName>
          <TermId xmlns="http://schemas.microsoft.com/office/infopath/2007/PartnerControls">0dcb2716-27d2-4a59-9f67-d46417701df8</TermId>
        </TermInfo>
      </Terms>
    </k7913c702e014fddaf1908da428f2c07>
    <BDOP_IsMasterArchive xmlns="434f9bdf-250a-49fd-9211-5e5acf214d1b">false</BDOP_IsMasterArchive>
    <BDOP_CaseFolderId xmlns="434f9bdf-250a-49fd-9211-5e5acf214d1b" xsi:nil="true"/>
    <BDOP_CustomerNumber xmlns="434f9bdf-250a-49fd-9211-5e5acf214d1b">369104</BDOP_CustomerNumber>
    <BDOP_CustomerName xmlns="434f9bdf-250a-49fd-9211-5e5acf214d1b">FOMO</BDOP_CustomerName>
    <BDOP_CaseTitle xmlns="434f9bdf-250a-49fd-9211-5e5acf214d1b" xsi:nil="true"/>
    <BDOP_CaseId xmlns="434f9bdf-250a-49fd-9211-5e5acf214d1b" xsi:nil="true"/>
    <BDOP_CustomerTitle xmlns="434f9bdf-250a-49fd-9211-5e5acf214d1b">FOMO</BDOP_CustomerTitle>
    <BDOP_CaseFolderName xmlns="434f9bdf-250a-49fd-9211-5e5acf214d1b" xsi:nil="true"/>
    <BDOP_Compliance xmlns="434f9bdf-250a-49fd-9211-5e5acf214d1b">false</BDOP_Compli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" ma:contentTypeID="0x01010062D89BF639934700BDA9B10A7AD3B0F600329042B288D92C418291C46927E13CEE" ma:contentTypeVersion="14" ma:contentTypeDescription="Create a new document." ma:contentTypeScope="" ma:versionID="9afc5aa9461b8e9c66e1c20b6f8a0224">
  <xsd:schema xmlns:xsd="http://www.w3.org/2001/XMLSchema" xmlns:xs="http://www.w3.org/2001/XMLSchema" xmlns:p="http://schemas.microsoft.com/office/2006/metadata/properties" xmlns:ns2="434f9bdf-250a-49fd-9211-5e5acf214d1b" targetNamespace="http://schemas.microsoft.com/office/2006/metadata/properties" ma:root="true" ma:fieldsID="14ac998ccd863931cc9974e8f43a516c" ns2:_="">
    <xsd:import namespace="434f9bdf-250a-49fd-9211-5e5acf214d1b"/>
    <xsd:element name="properties">
      <xsd:complexType>
        <xsd:sequence>
          <xsd:element name="documentManagement">
            <xsd:complexType>
              <xsd:all>
                <xsd:element ref="ns2:k7913c702e014fddaf1908da428f2c07" minOccurs="0"/>
                <xsd:element ref="ns2:TaxCatchAll" minOccurs="0"/>
                <xsd:element ref="ns2:TaxCatchAllLabel" minOccurs="0"/>
                <xsd:element ref="ns2:ice4b73aaa5c45b2a741539642cf40d2" minOccurs="0"/>
                <xsd:element ref="ns2:BDOP_IsMasterArchive" minOccurs="0"/>
                <xsd:element ref="ns2:BDOP_CustomerNumber"/>
                <xsd:element ref="ns2:BDOP_CustomerTitle" minOccurs="0"/>
                <xsd:element ref="ns2:BDOP_CustomerName" minOccurs="0"/>
                <xsd:element ref="ns2:BDOP_CaseId" minOccurs="0"/>
                <xsd:element ref="ns2:BDOP_CaseTitle" minOccurs="0"/>
                <xsd:element ref="ns2:BDOP_CaseFolderId" minOccurs="0"/>
                <xsd:element ref="ns2:BDOP_CaseFolderName" minOccurs="0"/>
                <xsd:element ref="ns2:BDOP_Complia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f9bdf-250a-49fd-9211-5e5acf214d1b" elementFormDefault="qualified">
    <xsd:import namespace="http://schemas.microsoft.com/office/2006/documentManagement/types"/>
    <xsd:import namespace="http://schemas.microsoft.com/office/infopath/2007/PartnerControls"/>
    <xsd:element name="k7913c702e014fddaf1908da428f2c07" ma:index="8" ma:taxonomy="true" ma:internalName="k7913c702e014fddaf1908da428f2c07" ma:taxonomyFieldName="BDOP_Year" ma:displayName="År" ma:default="1;#SKAL UDFYLDES|386c59a6-03a5-4758-9eb4-fb75797854ea" ma:fieldId="{47913c70-2e01-4fdd-af19-08da428f2c07}" ma:sspId="034ccd76-7b00-4ff7-a7f6-adac6874b78b" ma:termSetId="bd0fb4a5-4f07-4db6-8c57-3f5051bb0dd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71c68e1c-2226-4008-b944-a1dcce2a5ea3}" ma:internalName="TaxCatchAll" ma:showField="CatchAllData" ma:web="6037c07b-398a-4353-941e-fdc6bdd294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71c68e1c-2226-4008-b944-a1dcce2a5ea3}" ma:internalName="TaxCatchAllLabel" ma:readOnly="true" ma:showField="CatchAllDataLabel" ma:web="6037c07b-398a-4353-941e-fdc6bdd294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ce4b73aaa5c45b2a741539642cf40d2" ma:index="12" ma:taxonomy="true" ma:internalName="ice4b73aaa5c45b2a741539642cf40d2" ma:taxonomyFieldName="BDOP_Category" ma:displayName="Kategori" ma:default="2;#SKAL UDFYLDES|012e42ae-c6e5-4f97-8cb6-6e0139ab1d0b" ma:fieldId="{2ce4b73a-aa5c-45b2-a741-539642cf40d2}" ma:sspId="034ccd76-7b00-4ff7-a7f6-adac6874b78b" ma:termSetId="1c5d7eab-e4b9-45ef-8245-b9a98f1c51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DOP_IsMasterArchive" ma:index="14" nillable="true" ma:displayName="Er stamarkiv" ma:internalName="BDOP_IsMasterArchive">
      <xsd:simpleType>
        <xsd:restriction base="dms:Boolean"/>
      </xsd:simpleType>
    </xsd:element>
    <xsd:element name="BDOP_CustomerNumber" ma:index="15" ma:displayName="KundeNummer" ma:default="369104" ma:internalName="BDOP_CustomerNumber">
      <xsd:simpleType>
        <xsd:restriction base="dms:Text"/>
      </xsd:simpleType>
    </xsd:element>
    <xsd:element name="BDOP_CustomerTitle" ma:index="16" nillable="true" ma:displayName="Kundetitel" ma:internalName="BDOP_CustomerTitle">
      <xsd:simpleType>
        <xsd:restriction base="dms:Text"/>
      </xsd:simpleType>
    </xsd:element>
    <xsd:element name="BDOP_CustomerName" ma:index="17" nillable="true" ma:displayName="Kundenavn" ma:default="FOMO" ma:internalName="BDOP_CustomerName">
      <xsd:simpleType>
        <xsd:restriction base="dms:Text"/>
      </xsd:simpleType>
    </xsd:element>
    <xsd:element name="BDOP_CaseId" ma:index="18" nillable="true" ma:displayName="SagsId" ma:internalName="BDOP_CaseId">
      <xsd:simpleType>
        <xsd:restriction base="dms:Text"/>
      </xsd:simpleType>
    </xsd:element>
    <xsd:element name="BDOP_CaseTitle" ma:index="19" nillable="true" ma:displayName="Sagsnavn" ma:internalName="BDOP_CaseTitle">
      <xsd:simpleType>
        <xsd:restriction base="dms:Text"/>
      </xsd:simpleType>
    </xsd:element>
    <xsd:element name="BDOP_CaseFolderId" ma:index="20" nillable="true" ma:displayName="SagsmappeId" ma:internalName="BDOP_CaseFolderId">
      <xsd:simpleType>
        <xsd:restriction base="dms:Text"/>
      </xsd:simpleType>
    </xsd:element>
    <xsd:element name="BDOP_CaseFolderName" ma:index="21" nillable="true" ma:displayName="Sagsmappenavn" ma:internalName="BDOP_CaseFolderName">
      <xsd:simpleType>
        <xsd:restriction base="dms:Text"/>
      </xsd:simpleType>
    </xsd:element>
    <xsd:element name="BDOP_Compliance" ma:index="22" nillable="true" ma:displayName="Compliance" ma:default="0" ma:internalName="BDOP_Complianc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34ccd76-7b00-4ff7-a7f6-adac6874b78b" ContentTypeId="0x01010062D89BF639934700BDA9B10A7AD3B0F6" PreviousValue="false"/>
</file>

<file path=customXml/itemProps1.xml><?xml version="1.0" encoding="utf-8"?>
<ds:datastoreItem xmlns:ds="http://schemas.openxmlformats.org/officeDocument/2006/customXml" ds:itemID="{C62588E1-DB06-4E87-B8FA-5C63273C32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4745E3-1D33-4420-8A4D-F6D50A7ACA4F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434f9bdf-250a-49fd-9211-5e5acf214d1b"/>
  </ds:schemaRefs>
</ds:datastoreItem>
</file>

<file path=customXml/itemProps3.xml><?xml version="1.0" encoding="utf-8"?>
<ds:datastoreItem xmlns:ds="http://schemas.openxmlformats.org/officeDocument/2006/customXml" ds:itemID="{FADAD6A2-1097-4B57-B1E3-29B6F0BC02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f9bdf-250a-49fd-9211-5e5acf214d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BB0DFF6-A03B-4729-8A35-8A4E920FAC4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4491124</TotalTime>
  <Words>301</Words>
  <Application>Microsoft Office PowerPoint</Application>
  <PresentationFormat>Skærmshow (16:9)</PresentationFormat>
  <Paragraphs>185</Paragraphs>
  <Slides>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Arial Black</vt:lpstr>
      <vt:lpstr>Calibri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FramaMusic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FOMO PowerPoint regnskab 2023 til GF 2024.pptx</dc:title>
  <dc:creator>Emil Hauge</dc:creator>
  <cp:lastModifiedBy>Maria Højborg</cp:lastModifiedBy>
  <cp:revision>150</cp:revision>
  <cp:lastPrinted>2019-03-22T10:05:35Z</cp:lastPrinted>
  <dcterms:created xsi:type="dcterms:W3CDTF">2015-03-23T19:34:17Z</dcterms:created>
  <dcterms:modified xsi:type="dcterms:W3CDTF">2024-04-17T13:00:05Z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DOP_Category">
    <vt:lpwstr>8;#Årsregnskab, skattebilag og protokol|dcca77f5-9c14-4aa5-a085-1e78e29b1bfa</vt:lpwstr>
  </property>
  <property fmtid="{D5CDD505-2E9C-101B-9397-08002B2CF9AE}" pid="3" name="ContentTypeId">
    <vt:lpwstr>0x01010062D89BF639934700BDA9B10A7AD3B0F600329042B288D92C418291C46927E13CEE</vt:lpwstr>
  </property>
  <property fmtid="{D5CDD505-2E9C-101B-9397-08002B2CF9AE}" pid="4" name="BDOP_Year">
    <vt:lpwstr>22;#2023|0dcb2716-27d2-4a59-9f67-d46417701df8</vt:lpwstr>
  </property>
</Properties>
</file>